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"/>
  </p:handoutMasterIdLst>
  <p:sldIdLst>
    <p:sldId id="256" r:id="rId2"/>
    <p:sldId id="257" r:id="rId3"/>
    <p:sldId id="268" r:id="rId4"/>
    <p:sldId id="259" r:id="rId5"/>
    <p:sldId id="258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797675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Φωτεινό στυλ 2 - Έμφαση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108" d="100"/>
          <a:sy n="108" d="100"/>
        </p:scale>
        <p:origin x="171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8ED17-3C9E-41C1-88F9-18F318215093}" type="datetimeFigureOut">
              <a:rPr lang="el-GR" smtClean="0"/>
              <a:pPr/>
              <a:t>3/6/2022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49688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5EC965-9964-4669-979D-56F64FC396E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FADF-8F24-481F-B664-490623FBADDC}" type="datetimeFigureOut">
              <a:rPr lang="en-GB" smtClean="0"/>
              <a:pPr/>
              <a:t>03/06/2022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F2C7-B2B9-472A-B531-FF03E8BBE05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FADF-8F24-481F-B664-490623FBADDC}" type="datetimeFigureOut">
              <a:rPr lang="en-GB" smtClean="0"/>
              <a:pPr/>
              <a:t>03/06/2022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F2C7-B2B9-472A-B531-FF03E8BBE05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FADF-8F24-481F-B664-490623FBADDC}" type="datetimeFigureOut">
              <a:rPr lang="en-GB" smtClean="0"/>
              <a:pPr/>
              <a:t>03/06/2022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F2C7-B2B9-472A-B531-FF03E8BBE05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FADF-8F24-481F-B664-490623FBADDC}" type="datetimeFigureOut">
              <a:rPr lang="en-GB" smtClean="0"/>
              <a:pPr/>
              <a:t>03/06/2022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F2C7-B2B9-472A-B531-FF03E8BBE05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FADF-8F24-481F-B664-490623FBADDC}" type="datetimeFigureOut">
              <a:rPr lang="en-GB" smtClean="0"/>
              <a:pPr/>
              <a:t>03/06/2022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F2C7-B2B9-472A-B531-FF03E8BBE05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FADF-8F24-481F-B664-490623FBADDC}" type="datetimeFigureOut">
              <a:rPr lang="en-GB" smtClean="0"/>
              <a:pPr/>
              <a:t>03/06/2022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F2C7-B2B9-472A-B531-FF03E8BBE05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FADF-8F24-481F-B664-490623FBADDC}" type="datetimeFigureOut">
              <a:rPr lang="en-GB" smtClean="0"/>
              <a:pPr/>
              <a:t>03/06/2022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F2C7-B2B9-472A-B531-FF03E8BBE05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FADF-8F24-481F-B664-490623FBADDC}" type="datetimeFigureOut">
              <a:rPr lang="en-GB" smtClean="0"/>
              <a:pPr/>
              <a:t>03/06/2022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F2C7-B2B9-472A-B531-FF03E8BBE05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FADF-8F24-481F-B664-490623FBADDC}" type="datetimeFigureOut">
              <a:rPr lang="en-GB" smtClean="0"/>
              <a:pPr/>
              <a:t>03/06/2022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F2C7-B2B9-472A-B531-FF03E8BBE05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FADF-8F24-481F-B664-490623FBADDC}" type="datetimeFigureOut">
              <a:rPr lang="en-GB" smtClean="0"/>
              <a:pPr/>
              <a:t>03/06/2022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F2C7-B2B9-472A-B531-FF03E8BBE05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FADF-8F24-481F-B664-490623FBADDC}" type="datetimeFigureOut">
              <a:rPr lang="en-GB" smtClean="0"/>
              <a:pPr/>
              <a:t>03/06/2022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F2C7-B2B9-472A-B531-FF03E8BBE05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5B5FADF-8F24-481F-B664-490623FBADDC}" type="datetimeFigureOut">
              <a:rPr lang="en-GB" smtClean="0"/>
              <a:pPr/>
              <a:t>03/06/2022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C6FF2C7-B2B9-472A-B531-FF03E8BBE05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4797152"/>
            <a:ext cx="8280920" cy="1512168"/>
          </a:xfrm>
        </p:spPr>
        <p:txBody>
          <a:bodyPr>
            <a:normAutofit fontScale="92500" lnSpcReduction="20000"/>
          </a:bodyPr>
          <a:lstStyle/>
          <a:p>
            <a:r>
              <a:rPr lang="el-GR" sz="3000" i="1" dirty="0"/>
              <a:t>Ανδρέας Ν. Φωτόπουλος</a:t>
            </a:r>
          </a:p>
          <a:p>
            <a:r>
              <a:rPr lang="el-GR" i="1" dirty="0"/>
              <a:t>Υποψήφιος Διδάκτωρ </a:t>
            </a:r>
            <a:r>
              <a:rPr lang="en-US" i="1" dirty="0"/>
              <a:t>DBA</a:t>
            </a:r>
            <a:r>
              <a:rPr lang="el-GR" i="1" dirty="0"/>
              <a:t>, </a:t>
            </a:r>
            <a:endParaRPr lang="en-US" i="1" dirty="0"/>
          </a:p>
          <a:p>
            <a:r>
              <a:rPr lang="el-GR" i="1" dirty="0"/>
              <a:t>ΜΑ </a:t>
            </a:r>
            <a:r>
              <a:rPr lang="en-US" i="1" dirty="0"/>
              <a:t>in Health Management &amp; Leadership,</a:t>
            </a:r>
          </a:p>
          <a:p>
            <a:r>
              <a:rPr lang="el-GR" i="1" dirty="0"/>
              <a:t>Διοικητικός Διευθυντής – Αντιπρόεδρος ΔΣ </a:t>
            </a:r>
            <a:r>
              <a:rPr lang="en-US" i="1" dirty="0"/>
              <a:t>“</a:t>
            </a:r>
            <a:r>
              <a:rPr lang="el-GR" i="1" dirty="0"/>
              <a:t>Κλινική </a:t>
            </a:r>
            <a:r>
              <a:rPr lang="el-GR" i="1" dirty="0" err="1"/>
              <a:t>Λυράκου</a:t>
            </a:r>
            <a:r>
              <a:rPr lang="el-GR" i="1" dirty="0"/>
              <a:t> ΑΕ</a:t>
            </a:r>
            <a:r>
              <a:rPr lang="en-US" i="1" dirty="0"/>
              <a:t>”</a:t>
            </a:r>
            <a:endParaRPr lang="en-GB" i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7" y="404665"/>
            <a:ext cx="8424936" cy="2592288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 marL="182880" indent="0">
              <a:buNone/>
            </a:pPr>
            <a:r>
              <a:rPr lang="el-GR" sz="4000" dirty="0">
                <a:effectLst/>
              </a:rPr>
              <a:t>ΚΛΕΙΣΤΟ ΕΝΟΠΟΙΗΜΕΝΟ ΝΟΣΗΛΙΟ (Κ.Ε.Ν.) ΣΤΗ ΨΥΧΙΚΗ ΥΓΕΙΑ. ΣΤΗ ΣΦΑΙΡΑ ΤΗΣ ΛΟΓΙΚΗΣ Η΄ΤΟΥ ΠΑΡΑΛΟΓΟΥ;</a:t>
            </a:r>
            <a:endParaRPr lang="en-GB" sz="4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429000"/>
            <a:ext cx="1152129" cy="1152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0879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08912" cy="864096"/>
          </a:xfrm>
        </p:spPr>
        <p:txBody>
          <a:bodyPr/>
          <a:lstStyle/>
          <a:p>
            <a:pPr marL="0" indent="0" algn="ctr">
              <a:buNone/>
            </a:pPr>
            <a:r>
              <a:rPr lang="el-GR" sz="4000" dirty="0"/>
              <a:t>Συμπέρασμα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95536" y="1340768"/>
            <a:ext cx="8208912" cy="482453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dirty="0"/>
              <a:t>Δεν ελήφθη </a:t>
            </a:r>
            <a:r>
              <a:rPr lang="el-GR" dirty="0" err="1"/>
              <a:t>υπόψιν</a:t>
            </a:r>
            <a:r>
              <a:rPr lang="el-GR" dirty="0"/>
              <a:t>  το υψηλό ενδεχόμενο πρόωρης διακοπής της θεραπείας, λόγω αρνητικής ζητήσεως της συγκεκριμένης υπηρεσίας.</a:t>
            </a:r>
          </a:p>
          <a:p>
            <a:pPr>
              <a:buFont typeface="Arial" pitchFamily="34" charset="0"/>
              <a:buChar char="•"/>
            </a:pPr>
            <a:r>
              <a:rPr lang="el-GR" dirty="0"/>
              <a:t>Δεν ελήφθησαν </a:t>
            </a:r>
            <a:r>
              <a:rPr lang="el-GR" dirty="0" err="1"/>
              <a:t>υπόψιν</a:t>
            </a:r>
            <a:r>
              <a:rPr lang="el-GR" dirty="0"/>
              <a:t>, ζητήματα όπως η συχνότητα των υποτροπών, η χρονιότητα, η συνοσηρότητα και η πολυπλοκότητα των επιμέρους διαταραχών.</a:t>
            </a:r>
          </a:p>
          <a:p>
            <a:pPr>
              <a:buFont typeface="Arial" pitchFamily="34" charset="0"/>
              <a:buChar char="•"/>
            </a:pPr>
            <a:r>
              <a:rPr lang="el-GR" dirty="0"/>
              <a:t>Η εν λόγω πολιτική περιορίζεται αποκλειστικά και μόνο στην αντιμετώπιση της οξείας φάσης.</a:t>
            </a:r>
          </a:p>
          <a:p>
            <a:pPr>
              <a:buFont typeface="Arial" pitchFamily="34" charset="0"/>
              <a:buChar char="•"/>
            </a:pPr>
            <a:r>
              <a:rPr lang="el-GR" dirty="0"/>
              <a:t>Στα προτεινόμενα εκ του Υπουργείου Υγείας &amp; Κοινωνικής Αλληλεγγύης θεραπευτικά πρωτόκολλα, προτείνεται ως ελάχιστη διάρκεια θεραπείας οξείας σχιζοφρενικής φάσης οι 6 εβδομάδες, χρόνος σαφώς μεγαλύτερος από τις 20 ημέρες του ΚΕΝ (</a:t>
            </a:r>
            <a:r>
              <a:rPr lang="el-GR" dirty="0" err="1"/>
              <a:t>Λύκουρας</a:t>
            </a:r>
            <a:r>
              <a:rPr lang="el-GR" dirty="0"/>
              <a:t> κ.α., 2012).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3465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424936" cy="864096"/>
          </a:xfrm>
        </p:spPr>
        <p:txBody>
          <a:bodyPr/>
          <a:lstStyle/>
          <a:p>
            <a:pPr marL="0" indent="0" algn="ctr">
              <a:buNone/>
            </a:pPr>
            <a:r>
              <a:rPr lang="el-GR" sz="4000" dirty="0"/>
              <a:t>Προτάσεις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95536" y="1052736"/>
            <a:ext cx="8424936" cy="54006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dirty="0"/>
              <a:t>Επαναξιολόγηση της μέσης διάρκειας νοσηλείας ανά διάγνωση.</a:t>
            </a:r>
          </a:p>
          <a:p>
            <a:pPr>
              <a:buFont typeface="Arial" pitchFamily="34" charset="0"/>
              <a:buChar char="•"/>
            </a:pPr>
            <a:r>
              <a:rPr lang="el-GR" dirty="0"/>
              <a:t>Προσδιορισμός Κλειστού Ημερήσιου Νοσηλίου ανά διάγνωση.</a:t>
            </a:r>
          </a:p>
          <a:p>
            <a:pPr>
              <a:buFont typeface="Arial" pitchFamily="34" charset="0"/>
              <a:buChar char="•"/>
            </a:pPr>
            <a:r>
              <a:rPr lang="el-GR" dirty="0"/>
              <a:t>Αποζημίωση των φορέων μόνο για τις μέρες νοσηλείας του ασθενούς μέχρι και το πέρας της μέσης διάρκειας νοσηλείας.</a:t>
            </a:r>
          </a:p>
          <a:p>
            <a:pPr>
              <a:buFont typeface="Arial" pitchFamily="34" charset="0"/>
              <a:buChar char="•"/>
            </a:pPr>
            <a:r>
              <a:rPr lang="el-GR" dirty="0"/>
              <a:t>Στην περίπτωση υπέρβασης της μέσης διάρκειας νοσηλείας προσδιορισμός ενός άλλου χαμηλότερου νοσηλίου.</a:t>
            </a:r>
          </a:p>
          <a:p>
            <a:pPr>
              <a:buFont typeface="Arial" pitchFamily="34" charset="0"/>
              <a:buChar char="•"/>
            </a:pPr>
            <a:r>
              <a:rPr lang="el-GR" dirty="0"/>
              <a:t>Ενίσχυση της διασύνδεσης των ψυχιατρικών νοσοκομείων και κλινικών με τις λοιπές δομές.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2981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36904" cy="979476"/>
          </a:xfrm>
        </p:spPr>
        <p:txBody>
          <a:bodyPr/>
          <a:lstStyle/>
          <a:p>
            <a:pPr marL="0" indent="0" algn="ctr">
              <a:buNone/>
            </a:pPr>
            <a:r>
              <a:rPr lang="el-GR" sz="4000" dirty="0"/>
              <a:t>Πηγές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980728"/>
            <a:ext cx="8136904" cy="5688632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dirty="0" err="1">
                <a:solidFill>
                  <a:schemeClr val="tx1"/>
                </a:solidFill>
              </a:rPr>
              <a:t>Εφημερίς</a:t>
            </a:r>
            <a:r>
              <a:rPr lang="el-GR" dirty="0">
                <a:solidFill>
                  <a:schemeClr val="tx1"/>
                </a:solidFill>
              </a:rPr>
              <a:t> της Κυβερνήσεως (2011), </a:t>
            </a:r>
            <a:r>
              <a:rPr lang="en-US" dirty="0">
                <a:solidFill>
                  <a:schemeClr val="tx1"/>
                </a:solidFill>
              </a:rPr>
              <a:t>“</a:t>
            </a:r>
            <a:r>
              <a:rPr lang="el-GR" dirty="0">
                <a:solidFill>
                  <a:schemeClr val="tx1"/>
                </a:solidFill>
              </a:rPr>
              <a:t>Κλειστά Ενοποιημένα Νοσήλια και Ημερήσιο Νοσήλιο στο ΕΣΥ</a:t>
            </a:r>
            <a:r>
              <a:rPr lang="en-US" dirty="0">
                <a:solidFill>
                  <a:schemeClr val="tx1"/>
                </a:solidFill>
              </a:rPr>
              <a:t>”</a:t>
            </a:r>
            <a:r>
              <a:rPr lang="el-GR" dirty="0">
                <a:solidFill>
                  <a:schemeClr val="tx1"/>
                </a:solidFill>
              </a:rPr>
              <a:t>, Β, 1702/2011.</a:t>
            </a:r>
          </a:p>
          <a:p>
            <a:pPr>
              <a:buFont typeface="Arial" pitchFamily="34" charset="0"/>
              <a:buChar char="•"/>
            </a:pPr>
            <a:r>
              <a:rPr lang="el-GR" dirty="0" err="1">
                <a:solidFill>
                  <a:schemeClr val="tx1"/>
                </a:solidFill>
              </a:rPr>
              <a:t>Λύκουρας</a:t>
            </a:r>
            <a:r>
              <a:rPr lang="el-GR" dirty="0">
                <a:solidFill>
                  <a:schemeClr val="tx1"/>
                </a:solidFill>
              </a:rPr>
              <a:t> Ε., </a:t>
            </a:r>
            <a:r>
              <a:rPr lang="el-GR" dirty="0" err="1">
                <a:solidFill>
                  <a:schemeClr val="tx1"/>
                </a:solidFill>
              </a:rPr>
              <a:t>Φερεντίνος</a:t>
            </a:r>
            <a:r>
              <a:rPr lang="el-GR" dirty="0">
                <a:solidFill>
                  <a:schemeClr val="tx1"/>
                </a:solidFill>
              </a:rPr>
              <a:t> Π. και </a:t>
            </a:r>
            <a:r>
              <a:rPr lang="el-GR" dirty="0" err="1">
                <a:solidFill>
                  <a:schemeClr val="tx1"/>
                </a:solidFill>
              </a:rPr>
              <a:t>Μουγιάκος</a:t>
            </a:r>
            <a:r>
              <a:rPr lang="el-GR" dirty="0">
                <a:solidFill>
                  <a:schemeClr val="tx1"/>
                </a:solidFill>
              </a:rPr>
              <a:t> Θ. (2012) </a:t>
            </a:r>
            <a:r>
              <a:rPr lang="el-GR" i="1" dirty="0">
                <a:solidFill>
                  <a:schemeClr val="tx1"/>
                </a:solidFill>
              </a:rPr>
              <a:t>Θεραπευτικά Πρωτόκολλα Ψυχικών Διαταραχών. </a:t>
            </a:r>
            <a:r>
              <a:rPr lang="en-US" dirty="0"/>
              <a:t>URL:</a:t>
            </a:r>
            <a:r>
              <a:rPr lang="el-GR" dirty="0"/>
              <a:t> </a:t>
            </a:r>
            <a:r>
              <a:rPr lang="en-GB" u="sng" dirty="0">
                <a:solidFill>
                  <a:schemeClr val="bg2">
                    <a:lumMod val="75000"/>
                  </a:schemeClr>
                </a:solidFill>
              </a:rPr>
              <a:t>http://www.eof.gr/c/document_library/get_file?p_l_id=34765&amp;folderId=34756&amp;name=DLFE-1129.pdf</a:t>
            </a:r>
            <a:r>
              <a:rPr lang="en-US" u="sng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l-GR" dirty="0">
                <a:solidFill>
                  <a:schemeClr val="tx1"/>
                </a:solidFill>
              </a:rPr>
              <a:t>(πρόσβαση την 26/03/2012).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l-GR" dirty="0" err="1">
                <a:solidFill>
                  <a:schemeClr val="tx1"/>
                </a:solidFill>
              </a:rPr>
              <a:t>Σίσκου</a:t>
            </a:r>
            <a:r>
              <a:rPr lang="el-GR" dirty="0">
                <a:solidFill>
                  <a:schemeClr val="tx1"/>
                </a:solidFill>
              </a:rPr>
              <a:t> Ο., </a:t>
            </a:r>
            <a:r>
              <a:rPr lang="el-GR" dirty="0" err="1">
                <a:solidFill>
                  <a:schemeClr val="tx1"/>
                </a:solidFill>
              </a:rPr>
              <a:t>Καϊτελίδου</a:t>
            </a:r>
            <a:r>
              <a:rPr lang="el-GR" dirty="0">
                <a:solidFill>
                  <a:schemeClr val="tx1"/>
                </a:solidFill>
              </a:rPr>
              <a:t> Δ., Θεοδώρου Μ. και </a:t>
            </a:r>
            <a:r>
              <a:rPr lang="el-GR" dirty="0" err="1">
                <a:solidFill>
                  <a:schemeClr val="tx1"/>
                </a:solidFill>
              </a:rPr>
              <a:t>Λιαρόπουλος</a:t>
            </a:r>
            <a:r>
              <a:rPr lang="el-GR" dirty="0">
                <a:solidFill>
                  <a:schemeClr val="tx1"/>
                </a:solidFill>
              </a:rPr>
              <a:t> Λ. (2008) </a:t>
            </a:r>
            <a:r>
              <a:rPr lang="en-US" dirty="0">
                <a:solidFill>
                  <a:schemeClr val="tx1"/>
                </a:solidFill>
              </a:rPr>
              <a:t>“</a:t>
            </a:r>
            <a:r>
              <a:rPr lang="el-GR" dirty="0">
                <a:solidFill>
                  <a:schemeClr val="tx1"/>
                </a:solidFill>
              </a:rPr>
              <a:t>Η δαπάνη υγείας στην Ελλάδα. Το Ελληνικό Παράδοξο</a:t>
            </a:r>
            <a:r>
              <a:rPr lang="en-US" dirty="0">
                <a:solidFill>
                  <a:schemeClr val="tx1"/>
                </a:solidFill>
              </a:rPr>
              <a:t>”</a:t>
            </a:r>
            <a:r>
              <a:rPr lang="el-GR" dirty="0">
                <a:solidFill>
                  <a:schemeClr val="tx1"/>
                </a:solidFill>
              </a:rPr>
              <a:t>, </a:t>
            </a:r>
            <a:r>
              <a:rPr lang="el-GR" i="1" dirty="0">
                <a:solidFill>
                  <a:schemeClr val="tx1"/>
                </a:solidFill>
              </a:rPr>
              <a:t>Αρχεία Ελληνικής Ιατρικής</a:t>
            </a:r>
            <a:r>
              <a:rPr lang="el-GR" dirty="0">
                <a:solidFill>
                  <a:schemeClr val="tx1"/>
                </a:solidFill>
              </a:rPr>
              <a:t> Τόμος 25, </a:t>
            </a:r>
            <a:r>
              <a:rPr lang="el-GR" dirty="0" err="1">
                <a:solidFill>
                  <a:schemeClr val="tx1"/>
                </a:solidFill>
              </a:rPr>
              <a:t>Νο</a:t>
            </a:r>
            <a:r>
              <a:rPr lang="el-GR" dirty="0">
                <a:solidFill>
                  <a:schemeClr val="tx1"/>
                </a:solidFill>
              </a:rPr>
              <a:t> 5, σελ. 663-672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Wikipedia</a:t>
            </a:r>
            <a:r>
              <a:rPr lang="el-GR" dirty="0">
                <a:solidFill>
                  <a:schemeClr val="tx1"/>
                </a:solidFill>
              </a:rPr>
              <a:t> (2012) </a:t>
            </a:r>
            <a:r>
              <a:rPr lang="en-US" i="1" dirty="0">
                <a:solidFill>
                  <a:schemeClr val="tx1"/>
                </a:solidFill>
              </a:rPr>
              <a:t>Diagnosis-related group. </a:t>
            </a:r>
            <a:r>
              <a:rPr lang="en-US" dirty="0">
                <a:solidFill>
                  <a:schemeClr val="tx1"/>
                </a:solidFill>
              </a:rPr>
              <a:t>URL: </a:t>
            </a:r>
            <a:r>
              <a:rPr lang="en-US" u="sng" dirty="0">
                <a:solidFill>
                  <a:schemeClr val="bg2">
                    <a:lumMod val="75000"/>
                  </a:schemeClr>
                </a:solidFill>
              </a:rPr>
              <a:t>http://en.wikipedia.org/wiki/Diagnosis-related_group</a:t>
            </a:r>
            <a:r>
              <a:rPr lang="el-GR" u="sng" dirty="0">
                <a:solidFill>
                  <a:schemeClr val="bg2">
                    <a:lumMod val="75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el-GR" dirty="0">
                <a:solidFill>
                  <a:schemeClr val="bg2">
                    <a:lumMod val="75000"/>
                  </a:schemeClr>
                </a:solidFill>
              </a:rPr>
              <a:t>  </a:t>
            </a:r>
            <a:r>
              <a:rPr lang="el-GR" dirty="0">
                <a:solidFill>
                  <a:schemeClr val="tx1"/>
                </a:solidFill>
              </a:rPr>
              <a:t>(πρόσβαση την 26/03/2012).</a:t>
            </a:r>
            <a:endParaRPr lang="en-US" u="sng" dirty="0">
              <a:solidFill>
                <a:schemeClr val="bg2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el-GR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endParaRPr lang="el-GR" dirty="0"/>
          </a:p>
          <a:p>
            <a:pPr>
              <a:buFont typeface="Arial" pitchFamily="34" charset="0"/>
              <a:buChar char="•"/>
            </a:pPr>
            <a:endParaRPr lang="el-GR" dirty="0"/>
          </a:p>
          <a:p>
            <a:pPr>
              <a:buFont typeface="Arial" pitchFamily="34" charset="0"/>
              <a:buChar char="•"/>
            </a:pPr>
            <a:endParaRPr lang="el-G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4260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79512" y="0"/>
            <a:ext cx="4310192" cy="1124744"/>
          </a:xfrm>
        </p:spPr>
        <p:txBody>
          <a:bodyPr/>
          <a:lstStyle/>
          <a:p>
            <a:r>
              <a:rPr lang="el-GR" dirty="0"/>
              <a:t>Χρηματοδότηση Νοσοκομειακής Περίθαλψης με Βάση Κόστους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179513" y="1124744"/>
            <a:ext cx="4176464" cy="561662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2200" dirty="0"/>
              <a:t>Με την οποία υπολογίζονται τα κόστη ανά ημέρα νοσηλείας, όπως στέγασης, προσωπικού, διοίκησης, σίτισης, φαρμάκων, εξετάσεων, χειρουργείων κλπ και αποδίδεται το αντίστοιχο ημερήσιο νοσήλιο.</a:t>
            </a:r>
          </a:p>
          <a:p>
            <a:pPr>
              <a:buFont typeface="Arial" pitchFamily="34" charset="0"/>
              <a:buChar char="•"/>
            </a:pPr>
            <a:r>
              <a:rPr lang="el-GR" sz="2200" dirty="0"/>
              <a:t>Τα συνολικά έξοδα (δημόσια και ιδιωτικά) αντί να περιοριστούν αυξήθηκαν από το 7,4% του ΑΕΠ το 1990 σε 10% το 2004 και από 2,9 δις € το 1990 σε 16,8 δις € το 2004 (</a:t>
            </a:r>
            <a:r>
              <a:rPr lang="el-GR" sz="2200" dirty="0" err="1"/>
              <a:t>Σίσκου</a:t>
            </a:r>
            <a:r>
              <a:rPr lang="el-GR" sz="2200" dirty="0"/>
              <a:t> κ.α., 2008).</a:t>
            </a:r>
            <a:endParaRPr lang="en-GB" sz="2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4644008" y="0"/>
            <a:ext cx="4173170" cy="1124744"/>
          </a:xfrm>
        </p:spPr>
        <p:txBody>
          <a:bodyPr/>
          <a:lstStyle/>
          <a:p>
            <a:r>
              <a:rPr lang="el-GR" dirty="0"/>
              <a:t>Χρηματοδότηση Νοσοκομειακής Περίθαλψης με Κ.Ε.Ν. ή </a:t>
            </a:r>
            <a:r>
              <a:rPr lang="en-GB" dirty="0"/>
              <a:t>DRGs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4355976" y="1052736"/>
            <a:ext cx="4608512" cy="5688632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l-GR" sz="2200" dirty="0"/>
              <a:t>Με τα οποία κατηγοριοποιούνται τα κλινικά περιστατικά ανάλογα με τη διάγνωση, την ηλικία, το φύλλο, την παρουσία </a:t>
            </a:r>
            <a:r>
              <a:rPr lang="el-GR" sz="2200" dirty="0" err="1"/>
              <a:t>συννοσηρότητας</a:t>
            </a:r>
            <a:r>
              <a:rPr lang="el-GR" sz="2200" dirty="0"/>
              <a:t> κλπ. </a:t>
            </a:r>
          </a:p>
          <a:p>
            <a:pPr>
              <a:buFont typeface="Arial" pitchFamily="34" charset="0"/>
              <a:buChar char="•"/>
            </a:pPr>
            <a:r>
              <a:rPr lang="el-GR" sz="2200" dirty="0"/>
              <a:t>Ανά κατηγορία-διάγνωση ορίζεται η μέση διάρκεια νοσηλείας του ασθενούς στην κλινική.</a:t>
            </a:r>
          </a:p>
          <a:p>
            <a:pPr>
              <a:buFont typeface="Arial" pitchFamily="34" charset="0"/>
              <a:buChar char="•"/>
            </a:pPr>
            <a:r>
              <a:rPr lang="el-GR" sz="2200" dirty="0"/>
              <a:t> Η χρηματοδότηση πλέον γίνεται ανά κατηγορία, είναι πάγια και περιλαμβάνει όλες τις ιατρικές πράξεις, εξετάσεις, φάρμακα κλπ., που έχουν γίνει </a:t>
            </a:r>
            <a:r>
              <a:rPr lang="el-GR" sz="2200" dirty="0" err="1"/>
              <a:t>καθ’όλη</a:t>
            </a:r>
            <a:r>
              <a:rPr lang="el-GR" sz="2200" dirty="0"/>
              <a:t> τη μέση διάρκεια νοσηλείας του ασθενούς. </a:t>
            </a:r>
            <a:r>
              <a:rPr lang="en-US" sz="2200" dirty="0"/>
              <a:t>(Wikipedia)</a:t>
            </a:r>
          </a:p>
          <a:p>
            <a:pPr marL="45720" indent="0">
              <a:buNone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1308764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332656"/>
            <a:ext cx="7920880" cy="926976"/>
          </a:xfrm>
        </p:spPr>
        <p:txBody>
          <a:bodyPr/>
          <a:lstStyle/>
          <a:p>
            <a:pPr algn="ctr">
              <a:buNone/>
            </a:pPr>
            <a:r>
              <a:rPr lang="el-GR" sz="4000" dirty="0"/>
              <a:t>Παραδείγματα Κ.Ε.Ν.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sz="quarter" idx="13"/>
          </p:nvPr>
        </p:nvGraphicFramePr>
        <p:xfrm>
          <a:off x="539750" y="1557338"/>
          <a:ext cx="7920039" cy="237744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3841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35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200" dirty="0"/>
                        <a:t>Περιγραφή</a:t>
                      </a:r>
                      <a:r>
                        <a:rPr lang="el-GR" sz="2200" baseline="0" dirty="0"/>
                        <a:t> Κ.Ε.Ν.</a:t>
                      </a:r>
                      <a:endParaRPr lang="el-GR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200" dirty="0"/>
                        <a:t>Κόστος ανά Κ.Ε.Ν.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200" dirty="0"/>
                        <a:t>ΜΔΝ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200" dirty="0"/>
                        <a:t>Οξύ Σχιζοφρενικό Επεισόδιο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200" dirty="0"/>
                        <a:t>3.066,00 €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200" dirty="0"/>
                        <a:t>21 ημέρες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200" dirty="0"/>
                        <a:t>Σοβαρές Συναισθηματικές Διαταραχές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200" dirty="0"/>
                        <a:t>2.568,00 €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200" dirty="0"/>
                        <a:t>14 ημέρες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200" dirty="0"/>
                        <a:t>Διαταραχές Σίτισης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200" dirty="0"/>
                        <a:t>4.171,00 €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200" dirty="0"/>
                        <a:t>20 ημέρες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4 - Ορθογώνιο"/>
          <p:cNvSpPr/>
          <p:nvPr/>
        </p:nvSpPr>
        <p:spPr>
          <a:xfrm>
            <a:off x="5796136" y="4149080"/>
            <a:ext cx="264527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7520" indent="0">
              <a:buNone/>
            </a:pPr>
            <a:r>
              <a:rPr lang="el-GR" sz="2200" dirty="0"/>
              <a:t>(ΦΕΚ Β/1702,2011)</a:t>
            </a:r>
            <a:endParaRPr lang="en-GB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5536" y="1700808"/>
            <a:ext cx="8424936" cy="3312368"/>
          </a:xfrm>
        </p:spPr>
        <p:txBody>
          <a:bodyPr>
            <a:normAutofit/>
          </a:bodyPr>
          <a:lstStyle/>
          <a:p>
            <a:r>
              <a:rPr lang="el-GR" dirty="0"/>
              <a:t>Στη μελέτη αυτή διερευνάται η στάση ειδικών ψυχικής υγείας, οι οποίοι εργάζονται σε ιδιωτική ψυχιατρική κλινική, αναφορικά με τους προβλεπόμενους μέσους χρόνους νοσηλείας των αντιστοίχων Κ.Ε.Ν., για την αντιμετώπιση της οξείας φάσης των ψυχιατρικών παθήσεων.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17581" y="476673"/>
            <a:ext cx="7786867" cy="1080119"/>
          </a:xfrm>
        </p:spPr>
        <p:txBody>
          <a:bodyPr/>
          <a:lstStyle/>
          <a:p>
            <a:pPr marL="182880" indent="0" algn="ctr">
              <a:buNone/>
            </a:pPr>
            <a:r>
              <a:rPr lang="el-GR" sz="4000" dirty="0"/>
              <a:t>Σκοπός Έρευνας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4086052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67544" y="1196752"/>
            <a:ext cx="4022160" cy="504056"/>
          </a:xfrm>
        </p:spPr>
        <p:txBody>
          <a:bodyPr/>
          <a:lstStyle/>
          <a:p>
            <a:r>
              <a:rPr lang="el-GR" u="sng" dirty="0"/>
              <a:t>Ποσοτική Ανάλυση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7544" y="1772816"/>
            <a:ext cx="4035607" cy="4968551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l-GR" sz="2200" dirty="0"/>
              <a:t>25 ερωτηματολόγια σε ψυχιάτρους, ψυχολόγους, κοινωνικούς λειτουργούς, εργοθεραπευτές και νοσηλευτές.</a:t>
            </a:r>
          </a:p>
          <a:p>
            <a:pPr>
              <a:buFont typeface="Arial" pitchFamily="34" charset="0"/>
              <a:buChar char="•"/>
            </a:pPr>
            <a:r>
              <a:rPr lang="el-GR" sz="2200" dirty="0"/>
              <a:t>2 ομάδες: Η 1</a:t>
            </a:r>
            <a:r>
              <a:rPr lang="el-GR" sz="2200" baseline="30000" dirty="0"/>
              <a:t>η</a:t>
            </a:r>
            <a:r>
              <a:rPr lang="el-GR" sz="2200" dirty="0"/>
              <a:t> περιελάμβανε το νοσηλευτικό προσωπικό η δε 2</a:t>
            </a:r>
            <a:r>
              <a:rPr lang="el-GR" sz="2200" baseline="30000" dirty="0"/>
              <a:t>η</a:t>
            </a:r>
            <a:r>
              <a:rPr lang="el-GR" sz="2200" dirty="0"/>
              <a:t> το λοιπό επιστημονικό προσωπικό, ιατρούς, ψυχολόγους, κοινωνικούς λειτουργούς κλπ.</a:t>
            </a:r>
            <a:endParaRPr lang="en-GB" sz="2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4647302" y="1124744"/>
            <a:ext cx="4173170" cy="576064"/>
          </a:xfrm>
        </p:spPr>
        <p:txBody>
          <a:bodyPr/>
          <a:lstStyle/>
          <a:p>
            <a:r>
              <a:rPr lang="el-GR" u="sng" dirty="0"/>
              <a:t>Ποιοτική Ανάλυση</a:t>
            </a:r>
            <a:endParaRPr lang="en-GB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4645024" y="1700808"/>
            <a:ext cx="4175447" cy="504056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2200" dirty="0"/>
              <a:t>Ελήφθησαν 4 συνεντεύξεις από 2 ψυχιάτρους,  1 ψυχολόγο και τη διευθύνουσα της κλινικής.</a:t>
            </a:r>
            <a:endParaRPr lang="en-GB" sz="2200" dirty="0"/>
          </a:p>
          <a:p>
            <a:endParaRPr lang="en-GB" sz="24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67544" y="476672"/>
            <a:ext cx="8424936" cy="1296144"/>
          </a:xfrm>
          <a:effectLst/>
        </p:spPr>
        <p:txBody>
          <a:bodyPr/>
          <a:lstStyle/>
          <a:p>
            <a:pPr marL="0" indent="0" algn="ctr">
              <a:buNone/>
            </a:pPr>
            <a:r>
              <a:rPr lang="el-GR" sz="4000" dirty="0"/>
              <a:t>Μεθοδολογία</a:t>
            </a:r>
            <a:br>
              <a:rPr lang="el-GR" sz="4000" dirty="0"/>
            </a:b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4169614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43608" y="1700808"/>
            <a:ext cx="6840759" cy="4608512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endParaRPr lang="el-GR" dirty="0"/>
          </a:p>
          <a:p>
            <a:pPr marL="342900" indent="-342900">
              <a:buFont typeface="Arial" pitchFamily="34" charset="0"/>
              <a:buChar char="•"/>
            </a:pPr>
            <a:r>
              <a:rPr lang="el-GR" dirty="0"/>
              <a:t>Τα αποτελέσματα αποτύπωσαν μεγάλη απόκλιση μεταξύ της προβλεπόμενης μέσης διάρκειας νοσηλείας των ΚΕΝ και των εκτιμήσεων των ειδικών.</a:t>
            </a:r>
          </a:p>
          <a:p>
            <a:pPr marL="342900" indent="-342900">
              <a:buFont typeface="Arial" pitchFamily="34" charset="0"/>
              <a:buChar char="•"/>
            </a:pPr>
            <a:endParaRPr lang="el-GR" dirty="0"/>
          </a:p>
          <a:p>
            <a:pPr marL="342900" indent="-342900">
              <a:buFont typeface="Arial" pitchFamily="34" charset="0"/>
              <a:buChar char="•"/>
            </a:pPr>
            <a:r>
              <a:rPr lang="el-GR" dirty="0"/>
              <a:t>Οι εργαζόμενοι εκτίμησαν, ότι απαιτείται σημαντικά μεγαλύτερος χρόνος νοσηλείας για να επιτευχθεί μείωση των οξέων συμπτωμάτων και σταθεροποίηση του ασθενούς.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17581" y="332657"/>
            <a:ext cx="7175351" cy="1152127"/>
          </a:xfrm>
        </p:spPr>
        <p:txBody>
          <a:bodyPr/>
          <a:lstStyle/>
          <a:p>
            <a:pPr marL="182880" indent="0" algn="ctr">
              <a:buNone/>
            </a:pPr>
            <a:r>
              <a:rPr lang="el-GR" sz="3600" dirty="0"/>
              <a:t>Αποτελέσματα </a:t>
            </a:r>
            <a:br>
              <a:rPr lang="el-GR" sz="3600" dirty="0"/>
            </a:br>
            <a:r>
              <a:rPr lang="el-GR" sz="3600" dirty="0"/>
              <a:t>Ποσοτικής Ανάλυσης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499932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899592" y="1412776"/>
            <a:ext cx="3706744" cy="432048"/>
          </a:xfrm>
        </p:spPr>
        <p:txBody>
          <a:bodyPr/>
          <a:lstStyle/>
          <a:p>
            <a:r>
              <a:rPr lang="el-GR" dirty="0"/>
              <a:t>Εκτιμήσεις Ειδικών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755576" y="1916832"/>
            <a:ext cx="3747575" cy="4680520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l-GR" sz="2200" dirty="0"/>
              <a:t>Για το σχιζοφρενικό επεισόδιο και οι 2 ομάδες εκτίμησαν ότι χρειάζονται 1 έως 3 μήνες. </a:t>
            </a:r>
          </a:p>
          <a:p>
            <a:pPr>
              <a:buFont typeface="Arial" pitchFamily="34" charset="0"/>
              <a:buChar char="•"/>
            </a:pPr>
            <a:r>
              <a:rPr lang="el-GR" sz="2200" dirty="0"/>
              <a:t>Για τη διπολική διαταραχή η εκτίμηση της 1</a:t>
            </a:r>
            <a:r>
              <a:rPr lang="el-GR" sz="2200" baseline="30000" dirty="0"/>
              <a:t>ης</a:t>
            </a:r>
            <a:r>
              <a:rPr lang="el-GR" sz="2200" dirty="0"/>
              <a:t> ομάδας ήταν 3 έως 6 μήνες ενώ της 2</a:t>
            </a:r>
            <a:r>
              <a:rPr lang="el-GR" sz="2200" baseline="30000" dirty="0"/>
              <a:t>ης</a:t>
            </a:r>
            <a:r>
              <a:rPr lang="el-GR" sz="2200" dirty="0"/>
              <a:t> 1 έως 3 μήνες.</a:t>
            </a:r>
          </a:p>
          <a:p>
            <a:pPr>
              <a:buFont typeface="Arial" pitchFamily="34" charset="0"/>
              <a:buChar char="•"/>
            </a:pPr>
            <a:r>
              <a:rPr lang="el-GR" sz="2200" dirty="0"/>
              <a:t>Για τις διαταραχές σίτισης (κυρίως νευρική ανορεξία) και οι 2 ομάδες εκτίμησαν ότι απαιτείται χρονικό διάστημα 3ων έως 6 μηνών. </a:t>
            </a:r>
            <a:endParaRPr lang="en-GB" sz="2200" dirty="0"/>
          </a:p>
          <a:p>
            <a:pPr marL="45720" indent="0">
              <a:buNone/>
            </a:pP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4644008" y="1412776"/>
            <a:ext cx="3744416" cy="432048"/>
          </a:xfrm>
        </p:spPr>
        <p:txBody>
          <a:bodyPr/>
          <a:lstStyle/>
          <a:p>
            <a:r>
              <a:rPr lang="el-GR" dirty="0"/>
              <a:t>Κ.Ε.Ν.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4645024" y="1844824"/>
            <a:ext cx="3743399" cy="4752528"/>
          </a:xfrm>
        </p:spPr>
        <p:txBody>
          <a:bodyPr/>
          <a:lstStyle/>
          <a:p>
            <a:pPr marL="390420" indent="-342900">
              <a:buFont typeface="Arial" pitchFamily="34" charset="0"/>
              <a:buChar char="•"/>
            </a:pPr>
            <a:r>
              <a:rPr lang="el-GR" sz="2200" dirty="0"/>
              <a:t>Σχιζοφρενικό επεισόδιο μέση διάρκεια νοσηλείας 21 ημέρες.</a:t>
            </a:r>
          </a:p>
          <a:p>
            <a:pPr marL="390420" indent="-342900">
              <a:buFont typeface="Arial" pitchFamily="34" charset="0"/>
              <a:buChar char="•"/>
            </a:pPr>
            <a:endParaRPr lang="el-GR" sz="2200" dirty="0"/>
          </a:p>
          <a:p>
            <a:pPr marL="390420" indent="-342900">
              <a:buFont typeface="Arial" pitchFamily="34" charset="0"/>
              <a:buChar char="•"/>
            </a:pPr>
            <a:r>
              <a:rPr lang="el-GR" sz="2200" dirty="0"/>
              <a:t> Διπολική διαταραχή μέση διάρκεια νοσηλείας 14 ημέρες</a:t>
            </a:r>
          </a:p>
          <a:p>
            <a:pPr marL="390420" indent="-342900">
              <a:buFont typeface="Arial" pitchFamily="34" charset="0"/>
              <a:buChar char="•"/>
            </a:pPr>
            <a:endParaRPr lang="el-GR" sz="2200" dirty="0"/>
          </a:p>
          <a:p>
            <a:pPr marL="390420" indent="-342900">
              <a:buFont typeface="Arial" pitchFamily="34" charset="0"/>
              <a:buChar char="•"/>
            </a:pPr>
            <a:r>
              <a:rPr lang="el-GR" sz="2200" dirty="0"/>
              <a:t>Διαταραχές σίτισης μέση διάρκεια νοσηλείας 20 ημέρες.</a:t>
            </a:r>
          </a:p>
          <a:p>
            <a:pPr marL="230400"/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08912" cy="1440160"/>
          </a:xfrm>
        </p:spPr>
        <p:txBody>
          <a:bodyPr/>
          <a:lstStyle/>
          <a:p>
            <a:pPr marL="0" indent="0" algn="ctr">
              <a:buNone/>
            </a:pPr>
            <a:r>
              <a:rPr lang="el-GR" sz="4000" dirty="0"/>
              <a:t>Αποτελέσματα </a:t>
            </a:r>
            <a:br>
              <a:rPr lang="el-GR" sz="4000" dirty="0"/>
            </a:br>
            <a:r>
              <a:rPr lang="el-GR" sz="4000" dirty="0"/>
              <a:t>Ποσοτικής Ανάλυσης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757126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08912" cy="1296144"/>
          </a:xfrm>
        </p:spPr>
        <p:txBody>
          <a:bodyPr/>
          <a:lstStyle/>
          <a:p>
            <a:pPr marL="0" indent="0" algn="ctr">
              <a:buNone/>
            </a:pPr>
            <a:r>
              <a:rPr lang="el-GR" sz="4000" dirty="0"/>
              <a:t>Αποτελέσματα </a:t>
            </a:r>
            <a:br>
              <a:rPr lang="el-GR" sz="4000" dirty="0"/>
            </a:br>
            <a:r>
              <a:rPr lang="el-GR" sz="4000" dirty="0"/>
              <a:t>Ποιοτικής Ανάλυσης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9552" y="1700808"/>
            <a:ext cx="8208912" cy="468052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dirty="0"/>
              <a:t>Μέσος χρόνος νοσηλείας για την αντιμετώπιση της οξείας φάσης των διαφόρων διαταραχών υπεδείχθη το χρονικό διάστημα του 1</a:t>
            </a:r>
            <a:r>
              <a:rPr lang="el-GR" baseline="30000" dirty="0"/>
              <a:t>ος</a:t>
            </a:r>
            <a:r>
              <a:rPr lang="el-GR" dirty="0"/>
              <a:t> έως 3</a:t>
            </a:r>
            <a:r>
              <a:rPr lang="el-GR" baseline="30000" dirty="0"/>
              <a:t>ων</a:t>
            </a:r>
            <a:r>
              <a:rPr lang="el-GR" dirty="0"/>
              <a:t> μηνών.</a:t>
            </a:r>
          </a:p>
          <a:p>
            <a:pPr marL="45720" indent="0">
              <a:buNone/>
            </a:pPr>
            <a:r>
              <a:rPr lang="el-GR" dirty="0"/>
              <a:t>Ενδεικτικά:</a:t>
            </a:r>
          </a:p>
          <a:p>
            <a:pPr>
              <a:buFont typeface="Arial" pitchFamily="34" charset="0"/>
              <a:buChar char="•"/>
            </a:pPr>
            <a:r>
              <a:rPr lang="el-GR" dirty="0"/>
              <a:t>Για αποτοξίνωση από τα ναρκωτικά και κινητοποίηση του ασθενούς το χρονικό διάστημα του 1</a:t>
            </a:r>
            <a:r>
              <a:rPr lang="el-GR" baseline="30000" dirty="0"/>
              <a:t>ος</a:t>
            </a:r>
            <a:r>
              <a:rPr lang="el-GR" dirty="0"/>
              <a:t> μηνός κρίθηκε επαρκή με την προϋπόθεση της συνέχισης της θεραπείας σε κάποια άλλη κλειστή ή ανοικτή δομή.</a:t>
            </a:r>
          </a:p>
          <a:p>
            <a:pPr>
              <a:buFont typeface="Arial" pitchFamily="34" charset="0"/>
              <a:buChar char="•"/>
            </a:pPr>
            <a:r>
              <a:rPr lang="el-GR" dirty="0"/>
              <a:t>Για την σχιζοφρένεια ο ενάμισης μήνας με δύο κρίθηκε επαρκής.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6633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7848872" cy="1296144"/>
          </a:xfrm>
        </p:spPr>
        <p:txBody>
          <a:bodyPr/>
          <a:lstStyle/>
          <a:p>
            <a:pPr marL="0" indent="0" algn="ctr">
              <a:buNone/>
            </a:pPr>
            <a:r>
              <a:rPr lang="el-GR" sz="4000" dirty="0"/>
              <a:t>Αποτελέσματα </a:t>
            </a:r>
            <a:br>
              <a:rPr lang="el-GR" sz="4000" dirty="0"/>
            </a:br>
            <a:r>
              <a:rPr lang="el-GR" sz="4000" dirty="0"/>
              <a:t>Ποιοτικής Ανάλυσης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9552" y="1556792"/>
            <a:ext cx="7920880" cy="4752528"/>
          </a:xfrm>
        </p:spPr>
        <p:txBody>
          <a:bodyPr/>
          <a:lstStyle/>
          <a:p>
            <a:pPr marL="45720" indent="0">
              <a:buNone/>
            </a:pPr>
            <a:r>
              <a:rPr lang="el-GR" dirty="0"/>
              <a:t>Τα κυριότερα θέματα, που εγέρθηκαν κατά τις συνεντεύξεις ήταν:</a:t>
            </a:r>
          </a:p>
          <a:p>
            <a:pPr>
              <a:buFont typeface="Arial" pitchFamily="34" charset="0"/>
              <a:buChar char="•"/>
            </a:pPr>
            <a:r>
              <a:rPr lang="el-GR" dirty="0"/>
              <a:t>Η πολυπλοκότητα των ψυχιατρικών παθήσεων.</a:t>
            </a:r>
          </a:p>
          <a:p>
            <a:pPr>
              <a:buFont typeface="Arial" pitchFamily="34" charset="0"/>
              <a:buChar char="•"/>
            </a:pPr>
            <a:r>
              <a:rPr lang="el-GR" dirty="0"/>
              <a:t>Πέραν της φαρμακευτικής προσέγγισης απαιτείται και ψυχοθεραπευτική παρέμβαση.</a:t>
            </a:r>
          </a:p>
          <a:p>
            <a:pPr>
              <a:buFont typeface="Arial" pitchFamily="34" charset="0"/>
              <a:buChar char="•"/>
            </a:pPr>
            <a:r>
              <a:rPr lang="el-GR" dirty="0"/>
              <a:t>Η χρονιότητα των ψυχιατρικών διαταραχών.</a:t>
            </a:r>
          </a:p>
          <a:p>
            <a:pPr>
              <a:buFont typeface="Arial" pitchFamily="34" charset="0"/>
              <a:buChar char="•"/>
            </a:pPr>
            <a:r>
              <a:rPr lang="el-GR" dirty="0"/>
              <a:t>Η κατηγοριοποίηση μεταξύ οργανικών και ψυχογενών διαταραχών.</a:t>
            </a:r>
          </a:p>
          <a:p>
            <a:pPr>
              <a:buFont typeface="Arial" pitchFamily="34" charset="0"/>
              <a:buChar char="•"/>
            </a:pPr>
            <a:r>
              <a:rPr lang="el-GR" dirty="0"/>
              <a:t>Το οικογενειακό περιβάλλον.</a:t>
            </a:r>
          </a:p>
          <a:p>
            <a:pPr>
              <a:buFont typeface="Arial" pitchFamily="34" charset="0"/>
              <a:buChar char="•"/>
            </a:pPr>
            <a:r>
              <a:rPr lang="el-GR" dirty="0"/>
              <a:t>Η συνέχιση της θεραπείας του ασθενούς στην κοινότητα.</a:t>
            </a:r>
          </a:p>
          <a:p>
            <a:pPr>
              <a:buFont typeface="Arial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220886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381</TotalTime>
  <Words>948</Words>
  <Application>Microsoft Office PowerPoint</Application>
  <PresentationFormat>Προβολή στην οθόνη (4:3)</PresentationFormat>
  <Paragraphs>83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7" baseType="lpstr">
      <vt:lpstr>Arial</vt:lpstr>
      <vt:lpstr>Calibri</vt:lpstr>
      <vt:lpstr>Georgia</vt:lpstr>
      <vt:lpstr>Trebuchet MS</vt:lpstr>
      <vt:lpstr>Slipstream</vt:lpstr>
      <vt:lpstr>ΚΛΕΙΣΤΟ ΕΝΟΠΟΙΗΜΕΝΟ ΝΟΣΗΛΙΟ (Κ.Ε.Ν.) ΣΤΗ ΨΥΧΙΚΗ ΥΓΕΙΑ. ΣΤΗ ΣΦΑΙΡΑ ΤΗΣ ΛΟΓΙΚΗΣ Η΄ΤΟΥ ΠΑΡΑΛΟΓΟΥ;</vt:lpstr>
      <vt:lpstr>Παρουσίαση του PowerPoint</vt:lpstr>
      <vt:lpstr>Παραδείγματα Κ.Ε.Ν.</vt:lpstr>
      <vt:lpstr>Σκοπός Έρευνας</vt:lpstr>
      <vt:lpstr>Μεθοδολογία </vt:lpstr>
      <vt:lpstr>Αποτελέσματα  Ποσοτικής Ανάλυσης</vt:lpstr>
      <vt:lpstr>Αποτελέσματα  Ποσοτικής Ανάλυσης</vt:lpstr>
      <vt:lpstr>Αποτελέσματα  Ποιοτικής Ανάλυσης</vt:lpstr>
      <vt:lpstr>Αποτελέσματα  Ποιοτικής Ανάλυσης</vt:lpstr>
      <vt:lpstr>Συμπέρασμα</vt:lpstr>
      <vt:lpstr>Προτάσεις</vt:lpstr>
      <vt:lpstr>Πηγές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ΚΛΕΙΣΤΟ ΕΝΟΠΟΙΗΜΕΝΟ ΝΟΣΗΛΙΟ (Κ.Ε.Ν.) ΣΤΗ ΨΥΧΙΚΗ ΥΓΕΙΑ. ΣΤΗ ΣΦΑΙΡΑ ΤΗΣ ΛΟΓΙΚΗΣ Η΄ΤΟΥ ΠΑΡΑΛΟΓΟΥ;</dc:title>
  <dc:creator>Ανδρέας</dc:creator>
  <cp:lastModifiedBy>User A</cp:lastModifiedBy>
  <cp:revision>37</cp:revision>
  <dcterms:created xsi:type="dcterms:W3CDTF">2012-03-25T18:57:37Z</dcterms:created>
  <dcterms:modified xsi:type="dcterms:W3CDTF">2022-06-03T08:38:17Z</dcterms:modified>
</cp:coreProperties>
</file>